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8" r:id="rId2"/>
    <p:sldId id="257" r:id="rId3"/>
    <p:sldId id="258" r:id="rId4"/>
    <p:sldId id="266" r:id="rId5"/>
    <p:sldId id="259" r:id="rId6"/>
    <p:sldId id="263" r:id="rId7"/>
    <p:sldId id="260" r:id="rId8"/>
    <p:sldId id="262" r:id="rId9"/>
    <p:sldId id="271" r:id="rId10"/>
    <p:sldId id="265" r:id="rId11"/>
    <p:sldId id="264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034" autoAdjust="0"/>
  </p:normalViewPr>
  <p:slideViewPr>
    <p:cSldViewPr>
      <p:cViewPr varScale="1">
        <p:scale>
          <a:sx n="42" d="100"/>
          <a:sy n="42" d="100"/>
        </p:scale>
        <p:origin x="99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881E8-8B47-43BA-86CC-5C58988BBA9D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6C68F-6257-4F08-8FDA-B07DC4350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90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Jan_Vil%C3%ADmek_-_Jan_Neruda.jpg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U_Dvou_Sluncu.JP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commons.wikimedia.org/wiki/File:JanNerudaGrave.jp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F24162-FD4B-4713-B8FB-9DBC9040C20A}" type="slidenum">
              <a:rPr lang="cs-CZ"/>
              <a:pPr eaLnBrk="1" hangingPunct="1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621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hlinkClick r:id="rId3"/>
              </a:rPr>
              <a:t>http://cs.wikipedia.org/wiki/Soubor:Jan_Vil%C3%ADmek_-_Jan_Neruda.jpg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6C68F-6257-4F08-8FDA-B07DC43503C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6956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 smtClean="0">
                <a:hlinkClick r:id="rId3"/>
              </a:rPr>
              <a:t>http://cs.wikipedia.org/wiki/Soubor:U_Dvou_Sluncu.JPG</a:t>
            </a:r>
            <a:endParaRPr lang="cs-CZ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hlinkClick r:id="rId4"/>
              </a:rPr>
              <a:t>http://commons.wikimedia.org/wiki/File:JanNerudaGrave.jpg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6C68F-6257-4F08-8FDA-B07DC43503C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937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23.1.2016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zhlas.cz/ctenarskydenik/dila/_zprava/759706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U_Dvou_Sluncu.JPG" TargetMode="External"/><Relationship Id="rId2" Type="http://schemas.openxmlformats.org/officeDocument/2006/relationships/hyperlink" Target="http://cs.wikipedia.org/wiki/Soubor:Jan_Vil%C3%ADmek_-_Jan_Nerud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zhlas.cz/ctenarskydenik/dila/_zprava/485979" TargetMode="External"/><Relationship Id="rId5" Type="http://schemas.openxmlformats.org/officeDocument/2006/relationships/hyperlink" Target="http://www.rozhlas.cz/ctenarskydenik/dila/_zprava/759706" TargetMode="External"/><Relationship Id="rId4" Type="http://schemas.openxmlformats.org/officeDocument/2006/relationships/hyperlink" Target="http://commons.wikimedia.org/wiki/File:JanNerudaGrav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Trhan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zhlas.cz/ctenarskydenik/dila/_zprava/485979" TargetMode="External"/><Relationship Id="rId2" Type="http://schemas.openxmlformats.org/officeDocument/2006/relationships/hyperlink" Target="http://www.rozhlas.cz/ctenarskydenik/dila/_zprava/75970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atelevize.cz/porady/10268377650-kralikova-citanka/210552116250006/video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Jan Neruda</a:t>
            </a:r>
            <a:endParaRPr lang="cs-CZ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657600"/>
            <a:ext cx="6400800" cy="1371600"/>
          </a:xfrm>
        </p:spPr>
        <p:txBody>
          <a:bodyPr/>
          <a:lstStyle/>
          <a:p>
            <a:pPr eaLnBrk="1" hangingPunct="1"/>
            <a:r>
              <a:rPr lang="cs-CZ" sz="2800" dirty="0" smtClean="0"/>
              <a:t>Český jazyk</a:t>
            </a:r>
          </a:p>
          <a:p>
            <a:pPr eaLnBrk="1" hangingPunct="1"/>
            <a:r>
              <a:rPr lang="cs-CZ" sz="2800" dirty="0" smtClean="0"/>
              <a:t>2. </a:t>
            </a:r>
            <a:r>
              <a:rPr lang="cs-CZ" sz="2800" smtClean="0"/>
              <a:t>stupeň </a:t>
            </a:r>
          </a:p>
        </p:txBody>
      </p:sp>
      <p:sp>
        <p:nvSpPr>
          <p:cNvPr id="3076" name="Obdélník 3"/>
          <p:cNvSpPr>
            <a:spLocks noChangeArrowheads="1"/>
          </p:cNvSpPr>
          <p:nvPr/>
        </p:nvSpPr>
        <p:spPr bwMode="auto">
          <a:xfrm>
            <a:off x="684213" y="5486400"/>
            <a:ext cx="787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/>
              <a:t>Eva Beranová, Základní škola, Čapkova 126, Klatovy</a:t>
            </a:r>
          </a:p>
        </p:txBody>
      </p:sp>
      <p:sp>
        <p:nvSpPr>
          <p:cNvPr id="3077" name="Obdélník 1"/>
          <p:cNvSpPr>
            <a:spLocks noChangeArrowheads="1"/>
          </p:cNvSpPr>
          <p:nvPr/>
        </p:nvSpPr>
        <p:spPr bwMode="auto">
          <a:xfrm>
            <a:off x="901700" y="6199188"/>
            <a:ext cx="7621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mtClean="0"/>
              <a:t>VY_32_INOVACE_13_Jan </a:t>
            </a:r>
            <a:r>
              <a:rPr lang="cs-CZ" dirty="0" smtClean="0"/>
              <a:t>Neruda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8138"/>
            <a:ext cx="4298950" cy="1514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620000" y="6245225"/>
            <a:ext cx="10668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34A9F8-4C77-4923-BF90-083A4AD1B544}" type="slidenum">
              <a:rPr lang="cs-CZ">
                <a:solidFill>
                  <a:srgbClr val="000000"/>
                </a:solidFill>
              </a:rPr>
              <a:pPr eaLnBrk="1" hangingPunct="1"/>
              <a:t>1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Vzhůru již hlavu, národe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7504" y="1628800"/>
            <a:ext cx="40324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Vzhůru </a:t>
            </a:r>
            <a:r>
              <a:rPr lang="cs-CZ" sz="2400" dirty="0"/>
              <a:t>již hlavu, národe,</a:t>
            </a:r>
          </a:p>
          <a:p>
            <a:pPr marL="0" indent="0">
              <a:buNone/>
            </a:pPr>
            <a:r>
              <a:rPr lang="cs-CZ" sz="2400" dirty="0"/>
              <a:t>k nebi své zdvihni oči!</a:t>
            </a:r>
          </a:p>
          <a:p>
            <a:pPr marL="0" indent="0">
              <a:buNone/>
            </a:pPr>
            <a:r>
              <a:rPr lang="cs-CZ" sz="2400" dirty="0"/>
              <a:t>Viz: jsou tam i malé hvězdičky,</a:t>
            </a:r>
          </a:p>
          <a:p>
            <a:pPr marL="0" indent="0">
              <a:buNone/>
            </a:pPr>
            <a:r>
              <a:rPr lang="cs-CZ" sz="2400" dirty="0"/>
              <a:t>kol nichž se velké točí</a:t>
            </a:r>
            <a:r>
              <a:rPr lang="cs-CZ" sz="2400" dirty="0" smtClean="0"/>
              <a:t>!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Toť prostě tím: ty maličké</a:t>
            </a:r>
          </a:p>
          <a:p>
            <a:pPr marL="0" indent="0">
              <a:buNone/>
            </a:pPr>
            <a:r>
              <a:rPr lang="cs-CZ" sz="2400" dirty="0"/>
              <a:t>z jadrného jsou fládru,</a:t>
            </a:r>
          </a:p>
          <a:p>
            <a:pPr marL="0" indent="0">
              <a:buNone/>
            </a:pPr>
            <a:r>
              <a:rPr lang="cs-CZ" sz="2400" dirty="0"/>
              <a:t>ale ty velké a poslušné</a:t>
            </a:r>
          </a:p>
          <a:p>
            <a:pPr marL="0" indent="0">
              <a:buNone/>
            </a:pPr>
            <a:r>
              <a:rPr lang="cs-CZ" sz="2400" dirty="0"/>
              <a:t>jen z plynových jsou hadrů.</a:t>
            </a:r>
          </a:p>
          <a:p>
            <a:endParaRPr lang="cs-CZ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8245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Troufám, že při té </a:t>
            </a:r>
            <a:r>
              <a:rPr lang="cs-CZ" sz="2400" dirty="0" smtClean="0"/>
              <a:t>myšlence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srdce ti povyskočí -</a:t>
            </a:r>
          </a:p>
          <a:p>
            <a:pPr marL="0" indent="0">
              <a:buNone/>
            </a:pPr>
            <a:r>
              <a:rPr lang="cs-CZ" sz="2400" dirty="0"/>
              <a:t>nuž - buďme tou malou </a:t>
            </a:r>
            <a:r>
              <a:rPr lang="cs-CZ" sz="2400" dirty="0" smtClean="0"/>
              <a:t>hvězdičkou</a:t>
            </a:r>
            <a:r>
              <a:rPr lang="cs-CZ" sz="2400" dirty="0"/>
              <a:t>,</a:t>
            </a:r>
          </a:p>
          <a:p>
            <a:pPr marL="0" indent="0">
              <a:buNone/>
            </a:pPr>
            <a:r>
              <a:rPr lang="cs-CZ" sz="2400" dirty="0"/>
              <a:t>kol níž se velké točí</a:t>
            </a:r>
            <a:r>
              <a:rPr lang="cs-CZ" sz="2400" dirty="0" smtClean="0"/>
              <a:t>!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Jde to, ach jde! Jen každý hleď</a:t>
            </a:r>
          </a:p>
          <a:p>
            <a:pPr marL="0" indent="0">
              <a:buNone/>
            </a:pPr>
            <a:r>
              <a:rPr lang="cs-CZ" sz="2400" dirty="0"/>
              <a:t>k vlastnímu dobře jádru;</a:t>
            </a:r>
          </a:p>
          <a:p>
            <a:pPr marL="0" indent="0">
              <a:buNone/>
            </a:pPr>
            <a:r>
              <a:rPr lang="cs-CZ" sz="2400" dirty="0"/>
              <a:t>bude-li každý z nás z křemene,</a:t>
            </a:r>
          </a:p>
          <a:p>
            <a:pPr marL="0" indent="0">
              <a:buNone/>
            </a:pPr>
            <a:r>
              <a:rPr lang="cs-CZ" sz="2400" dirty="0"/>
              <a:t>je celý národ z kvádrů!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610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Balada česká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900336"/>
            <a:ext cx="3096344" cy="5400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4000" dirty="0" smtClean="0"/>
              <a:t>Žil </a:t>
            </a:r>
            <a:r>
              <a:rPr lang="cs-CZ" sz="4000" dirty="0"/>
              <a:t>jednou v Čechách smavý rek,</a:t>
            </a:r>
          </a:p>
          <a:p>
            <a:pPr marL="0" indent="0">
              <a:buNone/>
            </a:pPr>
            <a:r>
              <a:rPr lang="cs-CZ" sz="4000" dirty="0"/>
              <a:t>Vám známý rytíř Paleček;</a:t>
            </a:r>
          </a:p>
          <a:p>
            <a:pPr marL="0" indent="0">
              <a:buNone/>
            </a:pPr>
            <a:r>
              <a:rPr lang="cs-CZ" sz="4000" dirty="0"/>
              <a:t>on samý šprým a nápad byl,</a:t>
            </a:r>
          </a:p>
          <a:p>
            <a:pPr marL="0" indent="0">
              <a:buNone/>
            </a:pPr>
            <a:r>
              <a:rPr lang="cs-CZ" sz="4000" dirty="0"/>
              <a:t>rád dobře jed' a dobře pil,</a:t>
            </a:r>
          </a:p>
          <a:p>
            <a:pPr marL="0" indent="0">
              <a:buNone/>
            </a:pPr>
            <a:r>
              <a:rPr lang="cs-CZ" sz="4000" dirty="0"/>
              <a:t>a lidem dobře činil</a:t>
            </a:r>
            <a:r>
              <a:rPr lang="cs-CZ" sz="4000" dirty="0" smtClean="0"/>
              <a:t>.</a:t>
            </a:r>
          </a:p>
          <a:p>
            <a:pPr marL="0" indent="0">
              <a:buNone/>
            </a:pPr>
            <a:endParaRPr lang="cs-CZ" sz="4000" dirty="0"/>
          </a:p>
          <a:p>
            <a:pPr marL="0" indent="0">
              <a:buNone/>
            </a:pPr>
            <a:r>
              <a:rPr lang="cs-CZ" sz="4500" dirty="0"/>
              <a:t>Rád jed' a pil, jak povídám,</a:t>
            </a:r>
          </a:p>
          <a:p>
            <a:pPr marL="0" indent="0">
              <a:buNone/>
            </a:pPr>
            <a:r>
              <a:rPr lang="cs-CZ" sz="4500" dirty="0"/>
              <a:t>však ještě něco dodat mám:</a:t>
            </a:r>
          </a:p>
          <a:p>
            <a:pPr marL="0" indent="0">
              <a:buNone/>
            </a:pPr>
            <a:r>
              <a:rPr lang="cs-CZ" sz="4500" dirty="0"/>
              <a:t>on též rád bloudil po Čechách -</a:t>
            </a:r>
          </a:p>
          <a:p>
            <a:pPr marL="0" indent="0">
              <a:buNone/>
            </a:pPr>
            <a:r>
              <a:rPr lang="cs-CZ" sz="4500" dirty="0"/>
              <a:t>a pak byl vždy jak v mátohách</a:t>
            </a:r>
          </a:p>
          <a:p>
            <a:pPr marL="0" indent="0">
              <a:buNone/>
            </a:pPr>
            <a:r>
              <a:rPr lang="cs-CZ" sz="4500" dirty="0"/>
              <a:t>a nevěděl, kde stojí.</a:t>
            </a:r>
          </a:p>
          <a:p>
            <a:pPr marL="0" indent="0">
              <a:buNone/>
            </a:pPr>
            <a:endParaRPr lang="cs-CZ" sz="4000" dirty="0"/>
          </a:p>
          <a:p>
            <a:pPr marL="0" indent="0">
              <a:buNone/>
            </a:pPr>
            <a:r>
              <a:rPr lang="cs-CZ" sz="4500" dirty="0"/>
              <a:t>"Nu, nu" - kdys zazněl náhle hlas -</a:t>
            </a:r>
          </a:p>
          <a:p>
            <a:pPr marL="0" indent="0">
              <a:buNone/>
            </a:pPr>
            <a:r>
              <a:rPr lang="cs-CZ" sz="4500" dirty="0"/>
              <a:t>"pan rytíř je už ve snách zas?"</a:t>
            </a:r>
          </a:p>
          <a:p>
            <a:pPr marL="0" indent="0">
              <a:buNone/>
            </a:pPr>
            <a:r>
              <a:rPr lang="cs-CZ" sz="4500" dirty="0"/>
              <a:t>a Paleček jak přimražen!</a:t>
            </a:r>
          </a:p>
          <a:p>
            <a:pPr marL="0" indent="0">
              <a:buNone/>
            </a:pPr>
            <a:r>
              <a:rPr lang="cs-CZ" sz="4500" dirty="0"/>
              <a:t>Aj před ním kolo bujných žen,</a:t>
            </a:r>
          </a:p>
          <a:p>
            <a:pPr marL="0" indent="0">
              <a:buNone/>
            </a:pPr>
            <a:r>
              <a:rPr lang="cs-CZ" sz="4500" dirty="0"/>
              <a:t>a v </a:t>
            </a:r>
            <a:r>
              <a:rPr lang="cs-CZ" sz="4500" dirty="0" err="1"/>
              <a:t>prostřed</a:t>
            </a:r>
            <a:r>
              <a:rPr lang="cs-CZ" sz="4500" dirty="0"/>
              <a:t> Vesna sama.</a:t>
            </a:r>
          </a:p>
          <a:p>
            <a:pPr marL="0" indent="0">
              <a:buNone/>
            </a:pPr>
            <a:endParaRPr lang="cs-CZ" sz="3100" dirty="0"/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3203848" y="908720"/>
            <a:ext cx="3024336" cy="554461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4500" dirty="0"/>
              <a:t>"Jen neboj se, </a:t>
            </a:r>
            <a:r>
              <a:rPr lang="cs-CZ" sz="4500" dirty="0" err="1"/>
              <a:t>Ty's</a:t>
            </a:r>
            <a:r>
              <a:rPr lang="cs-CZ" sz="4500" dirty="0"/>
              <a:t> celý muž,</a:t>
            </a:r>
          </a:p>
          <a:p>
            <a:pPr marL="0" indent="0">
              <a:buNone/>
            </a:pPr>
            <a:r>
              <a:rPr lang="cs-CZ" sz="4500" dirty="0"/>
              <a:t>Ty se mi ze všech líbíš - nuž</a:t>
            </a:r>
          </a:p>
          <a:p>
            <a:pPr marL="0" indent="0">
              <a:buNone/>
            </a:pPr>
            <a:r>
              <a:rPr lang="cs-CZ" sz="4500" dirty="0"/>
              <a:t>mé slovo k smělosti Tě zve,</a:t>
            </a:r>
          </a:p>
          <a:p>
            <a:pPr marL="0" indent="0">
              <a:buNone/>
            </a:pPr>
            <a:r>
              <a:rPr lang="cs-CZ" sz="4500" dirty="0" err="1"/>
              <a:t>rci</a:t>
            </a:r>
            <a:r>
              <a:rPr lang="cs-CZ" sz="4500" dirty="0"/>
              <a:t> jakékoli přání své -</a:t>
            </a:r>
          </a:p>
          <a:p>
            <a:pPr marL="0" indent="0">
              <a:buNone/>
            </a:pPr>
            <a:r>
              <a:rPr lang="cs-CZ" sz="4500" dirty="0"/>
              <a:t>však vtipně jen a hbitě!"</a:t>
            </a:r>
          </a:p>
          <a:p>
            <a:pPr marL="0" indent="0">
              <a:buNone/>
            </a:pPr>
            <a:endParaRPr lang="cs-CZ" sz="4500" dirty="0"/>
          </a:p>
          <a:p>
            <a:pPr marL="0" indent="0">
              <a:buNone/>
            </a:pPr>
            <a:r>
              <a:rPr lang="cs-CZ" sz="4500" dirty="0" smtClean="0"/>
              <a:t>Již </a:t>
            </a:r>
            <a:r>
              <a:rPr lang="cs-CZ" sz="4500" dirty="0"/>
              <a:t>rytíř bez všech rozpaků</a:t>
            </a:r>
          </a:p>
          <a:p>
            <a:pPr marL="0" indent="0">
              <a:buNone/>
            </a:pPr>
            <a:r>
              <a:rPr lang="cs-CZ" sz="4500" dirty="0"/>
              <a:t>si hodil hlavou: "Tedy </a:t>
            </a:r>
            <a:r>
              <a:rPr lang="cs-CZ" sz="4500" dirty="0" err="1"/>
              <a:t>řku</a:t>
            </a:r>
            <a:endParaRPr lang="cs-CZ" sz="4500" dirty="0"/>
          </a:p>
          <a:p>
            <a:pPr marL="0" indent="0">
              <a:buNone/>
            </a:pPr>
            <a:r>
              <a:rPr lang="cs-CZ" sz="4500" dirty="0"/>
              <a:t>a prosím: až bych jednou zdech',</a:t>
            </a:r>
          </a:p>
          <a:p>
            <a:pPr marL="0" indent="0">
              <a:buNone/>
            </a:pPr>
            <a:r>
              <a:rPr lang="cs-CZ" sz="4500" dirty="0"/>
              <a:t>mne výročně vždy ožít nech,</a:t>
            </a:r>
          </a:p>
          <a:p>
            <a:pPr marL="0" indent="0">
              <a:buNone/>
            </a:pPr>
            <a:r>
              <a:rPr lang="cs-CZ" sz="4500" dirty="0"/>
              <a:t>na osm dní - to s jara!</a:t>
            </a:r>
          </a:p>
          <a:p>
            <a:endParaRPr lang="cs-CZ" sz="4500" dirty="0" smtClean="0"/>
          </a:p>
          <a:p>
            <a:pPr marL="0" indent="0">
              <a:buNone/>
            </a:pPr>
            <a:r>
              <a:rPr lang="cs-CZ" sz="4500" dirty="0" smtClean="0"/>
              <a:t>Když </a:t>
            </a:r>
            <a:r>
              <a:rPr lang="cs-CZ" sz="4500" dirty="0"/>
              <a:t>svět zas jednou krásným je,</a:t>
            </a:r>
          </a:p>
          <a:p>
            <a:pPr marL="0" indent="0">
              <a:buNone/>
            </a:pPr>
            <a:r>
              <a:rPr lang="cs-CZ" sz="4500" dirty="0"/>
              <a:t>když zem se celá </a:t>
            </a:r>
            <a:r>
              <a:rPr lang="cs-CZ" sz="4500" dirty="0" err="1"/>
              <a:t>rozsměje</a:t>
            </a:r>
            <a:r>
              <a:rPr lang="cs-CZ" sz="4500" dirty="0"/>
              <a:t>,</a:t>
            </a:r>
          </a:p>
          <a:p>
            <a:pPr marL="0" indent="0">
              <a:buNone/>
            </a:pPr>
            <a:r>
              <a:rPr lang="cs-CZ" sz="4500" dirty="0"/>
              <a:t>pak, Vesno, milostiva buď,</a:t>
            </a:r>
          </a:p>
          <a:p>
            <a:pPr marL="0" indent="0">
              <a:buNone/>
            </a:pPr>
            <a:r>
              <a:rPr lang="cs-CZ" sz="4500" dirty="0"/>
              <a:t>na osm dní mne jenom vzbuď!"</a:t>
            </a:r>
          </a:p>
          <a:p>
            <a:pPr marL="0" indent="0">
              <a:buNone/>
            </a:pPr>
            <a:r>
              <a:rPr lang="cs-CZ" sz="4500" dirty="0"/>
              <a:t>A Vesna kývla: "Staň se!"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228184" y="903040"/>
            <a:ext cx="2808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Od časů těch, děj se co děj,</a:t>
            </a:r>
          </a:p>
          <a:p>
            <a:r>
              <a:rPr lang="cs-CZ" dirty="0"/>
              <a:t>fialek vůní budí jej,</a:t>
            </a:r>
          </a:p>
          <a:p>
            <a:r>
              <a:rPr lang="cs-CZ" dirty="0"/>
              <a:t>slavíkův ven jej volá hlas,</a:t>
            </a:r>
          </a:p>
          <a:p>
            <a:r>
              <a:rPr lang="cs-CZ" dirty="0"/>
              <a:t>pan rytíř vstává bujný zas</a:t>
            </a:r>
          </a:p>
          <a:p>
            <a:r>
              <a:rPr lang="cs-CZ" dirty="0"/>
              <a:t>a rozkročí se krajem.</a:t>
            </a:r>
          </a:p>
          <a:p>
            <a:endParaRPr lang="cs-CZ" dirty="0"/>
          </a:p>
          <a:p>
            <a:r>
              <a:rPr lang="cs-CZ" dirty="0"/>
              <a:t>Kraj český, jindy smuten, tich,</a:t>
            </a:r>
          </a:p>
          <a:p>
            <a:r>
              <a:rPr lang="cs-CZ" dirty="0"/>
              <a:t>je pojednou pak samý smích,</a:t>
            </a:r>
          </a:p>
          <a:p>
            <a:r>
              <a:rPr lang="cs-CZ" dirty="0"/>
              <a:t>a celý ten náš český svět</a:t>
            </a:r>
          </a:p>
          <a:p>
            <a:r>
              <a:rPr lang="cs-CZ" dirty="0"/>
              <a:t>je samý zpěv a samý květ -</a:t>
            </a:r>
          </a:p>
          <a:p>
            <a:r>
              <a:rPr lang="cs-CZ" dirty="0"/>
              <a:t>však krátce jen, ach krátce!</a:t>
            </a:r>
          </a:p>
          <a:p>
            <a:endParaRPr lang="cs-CZ" dirty="0"/>
          </a:p>
          <a:p>
            <a:r>
              <a:rPr lang="cs-CZ" dirty="0"/>
              <a:t>Vždyť umluvil si rek náš s ní</a:t>
            </a:r>
          </a:p>
          <a:p>
            <a:r>
              <a:rPr lang="cs-CZ" dirty="0"/>
              <a:t>jen blažených vždy osm dní!</a:t>
            </a:r>
          </a:p>
          <a:p>
            <a:r>
              <a:rPr lang="cs-CZ" dirty="0"/>
              <a:t>Pak vrací se zas v dumnou </a:t>
            </a:r>
            <a:r>
              <a:rPr lang="cs-CZ" dirty="0" err="1"/>
              <a:t>říš</a:t>
            </a:r>
            <a:r>
              <a:rPr lang="cs-CZ" dirty="0"/>
              <a:t>,</a:t>
            </a:r>
          </a:p>
          <a:p>
            <a:r>
              <a:rPr lang="cs-CZ" dirty="0"/>
              <a:t>a Vesna dá mu medu číš -</a:t>
            </a:r>
          </a:p>
          <a:p>
            <a:r>
              <a:rPr lang="cs-CZ" dirty="0"/>
              <a:t>on opiv se zas usne.</a:t>
            </a:r>
          </a:p>
        </p:txBody>
      </p:sp>
      <p:sp>
        <p:nvSpPr>
          <p:cNvPr id="7" name="Obdélník 6"/>
          <p:cNvSpPr/>
          <p:nvPr/>
        </p:nvSpPr>
        <p:spPr>
          <a:xfrm>
            <a:off x="2483768" y="6366074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i="1" dirty="0">
                <a:solidFill>
                  <a:prstClr val="black"/>
                </a:solidFill>
                <a:hlinkClick r:id="rId2"/>
              </a:rPr>
              <a:t>http://www.rozhlas.cz/ctenarskydenik/dila/_zprava/759706</a:t>
            </a:r>
            <a:endParaRPr lang="cs-CZ" sz="16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9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cs-CZ" sz="3200" dirty="0" smtClean="0"/>
              <a:t>Před </a:t>
            </a:r>
            <a:r>
              <a:rPr lang="cs-CZ" sz="3200" dirty="0"/>
              <a:t>fortnou </a:t>
            </a:r>
            <a:r>
              <a:rPr lang="cs-CZ" sz="3200" dirty="0" smtClean="0"/>
              <a:t>milosrdných Jan Neruda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038600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100" dirty="0" smtClean="0"/>
              <a:t>"</a:t>
            </a:r>
            <a:r>
              <a:rPr lang="cs-CZ" sz="1800" b="1" dirty="0"/>
              <a:t>Nech, hochu, nech - zde lávka - jenom chvíli!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Můj život sice chvatem k hrobu pílí,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však kdo se naposled již na svět dívá,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snad přece nějaká mu chvíle zbývá.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Já sice po odpočinku již </a:t>
            </a:r>
            <a:r>
              <a:rPr lang="cs-CZ" sz="1800" b="1" dirty="0" err="1"/>
              <a:t>práhnu</a:t>
            </a:r>
            <a:r>
              <a:rPr lang="cs-CZ" sz="1800" b="1" dirty="0"/>
              <a:t>,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však tato fortna děsně vábivá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mne nevypustí více zaživa -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/>
              <a:t>jen chvilku ještě, na zvonec než sáhnu!</a:t>
            </a:r>
          </a:p>
          <a:p>
            <a:pPr marL="0" indent="0">
              <a:buNone/>
            </a:pPr>
            <a:endParaRPr lang="cs-CZ" sz="1000" dirty="0"/>
          </a:p>
          <a:p>
            <a:pPr marL="0" indent="0">
              <a:buNone/>
            </a:pPr>
            <a:endParaRPr lang="cs-CZ" sz="1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4572000" y="1124744"/>
            <a:ext cx="4038600" cy="51845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1" dirty="0"/>
              <a:t>Už dobíhají moje staré síly!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Chléb pro rodinu žádá velkou píli,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a pracoval jsem, jak jen otec může,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vždyť ruka má, hle, mozol, kost a kůže!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Ty ještě neznáš, milý hochu blahý,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ty ještě neznáš, seznáš teprve,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až rozpracuješ ruce do krve,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že lidský život jest až příliš drahý.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80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3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038600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b="1" dirty="0" smtClean="0"/>
              <a:t>Dej mně svou ruku, milý, dobrý hochu,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err="1" smtClean="0"/>
              <a:t>tys</a:t>
            </a:r>
            <a:r>
              <a:rPr lang="cs-CZ" sz="1800" b="1" dirty="0" smtClean="0"/>
              <a:t> jediný měl pro mne chvíle trochu,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aj otec pro synáčka život sází,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syn sotva otce k smrti doprovází.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Ach odpusť starci, že si stýskat zkusí!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Vím - nejednali ke mně nevděčně,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a loučili se se mnou srdečně,</a:t>
            </a:r>
          </a:p>
          <a:p>
            <a:pPr marL="0" indent="0">
              <a:buNone/>
            </a:pPr>
            <a:endParaRPr lang="cs-CZ" sz="1800" b="1" dirty="0" smtClean="0"/>
          </a:p>
          <a:p>
            <a:pPr marL="0" indent="0">
              <a:buNone/>
            </a:pPr>
            <a:r>
              <a:rPr lang="cs-CZ" sz="1800" b="1" dirty="0" smtClean="0"/>
              <a:t>a také vím, že - vydělávat musí.</a:t>
            </a:r>
          </a:p>
          <a:p>
            <a:endParaRPr lang="cs-CZ" sz="1800" b="1" dirty="0" smtClean="0"/>
          </a:p>
          <a:p>
            <a:endParaRPr lang="cs-CZ" sz="1800" b="1" dirty="0" smtClean="0"/>
          </a:p>
          <a:p>
            <a:endParaRPr lang="cs-CZ" sz="1800" b="1" dirty="0" smtClean="0"/>
          </a:p>
          <a:p>
            <a:endParaRPr lang="cs-CZ" sz="1800" b="1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038600" cy="543346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sz="4200" b="1" dirty="0" err="1"/>
              <a:t>Tys</a:t>
            </a:r>
            <a:r>
              <a:rPr lang="cs-CZ" sz="4200" b="1" dirty="0"/>
              <a:t> jediný vždy </a:t>
            </a:r>
            <a:r>
              <a:rPr lang="cs-CZ" sz="4200" b="1" dirty="0" err="1"/>
              <a:t>slouchal</a:t>
            </a:r>
            <a:r>
              <a:rPr lang="cs-CZ" sz="4200" b="1" dirty="0"/>
              <a:t> děda hlasu,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ostatní neměli chudáci času!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Dej dědu čelo, ty můj hochu zlatý,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ne rty! - vždyť starcův dech je jedovatý -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a jedno políbení na tvé líce,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už je to políbení poslední -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a ještě jednou na mne pohlédni -</a:t>
            </a:r>
          </a:p>
          <a:p>
            <a:pPr marL="0" indent="0">
              <a:buNone/>
            </a:pPr>
            <a:endParaRPr lang="cs-CZ" sz="4200" b="1" dirty="0"/>
          </a:p>
          <a:p>
            <a:pPr marL="0" indent="0">
              <a:buNone/>
            </a:pPr>
            <a:r>
              <a:rPr lang="cs-CZ" sz="4200" b="1" dirty="0"/>
              <a:t>teď, hochu, zazvoň - nemám síly více."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315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Zdroje: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http://cs.wikipedia.org/wiki/Soubor:Jan_Vil%C3%ADmek_-_Jan_Neruda.jpg</a:t>
            </a:r>
            <a:endParaRPr lang="cs-CZ" dirty="0"/>
          </a:p>
          <a:p>
            <a:pPr marL="0" indent="0">
              <a:buNone/>
            </a:pPr>
            <a:r>
              <a:rPr lang="cs-CZ" dirty="0">
                <a:hlinkClick r:id="rId3"/>
              </a:rPr>
              <a:t>http://cs.wikipedia.org/wiki/Soubor:U_Dvou_Sluncu.JPG</a:t>
            </a:r>
            <a:endParaRPr lang="cs-CZ" dirty="0"/>
          </a:p>
          <a:p>
            <a:pPr marL="0" indent="0">
              <a:buNone/>
            </a:pP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commons.wikimedia.org/wiki/File:JanNerudaGrave.jpg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Ukázky:</a:t>
            </a:r>
            <a:endParaRPr lang="cs-CZ" dirty="0"/>
          </a:p>
          <a:p>
            <a:pPr marL="0" indent="0">
              <a:spcBef>
                <a:spcPts val="0"/>
              </a:spcBef>
              <a:buNone/>
            </a:pPr>
            <a:r>
              <a:rPr lang="cs-CZ" sz="2800" dirty="0" smtClean="0">
                <a:hlinkClick r:id="rId5"/>
              </a:rPr>
              <a:t>http</a:t>
            </a:r>
            <a:r>
              <a:rPr lang="cs-CZ" sz="2800" dirty="0">
                <a:hlinkClick r:id="rId5"/>
              </a:rPr>
              <a:t>://www.rozhlas.cz/ctenarskydenik/dila/_zprava/759706</a:t>
            </a:r>
            <a:endParaRPr lang="cs-CZ" sz="2800" dirty="0"/>
          </a:p>
          <a:p>
            <a:pPr marL="0" indent="0">
              <a:buNone/>
            </a:pPr>
            <a:r>
              <a:rPr lang="cs-CZ" sz="2800" dirty="0" smtClean="0">
                <a:hlinkClick r:id="rId6"/>
              </a:rPr>
              <a:t>http</a:t>
            </a:r>
            <a:r>
              <a:rPr lang="cs-CZ" sz="2800" dirty="0">
                <a:hlinkClick r:id="rId6"/>
              </a:rPr>
              <a:t>://www.rozhlas.cz/ctenarskydenik/dila/_zprava/485979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56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Jan Neruda</a:t>
            </a:r>
            <a:br>
              <a:rPr lang="cs-CZ" dirty="0" smtClean="0"/>
            </a:br>
            <a:r>
              <a:rPr lang="cs-CZ" dirty="0" smtClean="0"/>
              <a:t>1834-1891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827" y="1738541"/>
            <a:ext cx="3432345" cy="42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07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Jan Neruda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Nerudův </a:t>
            </a:r>
            <a:r>
              <a:rPr lang="cs-CZ" dirty="0" smtClean="0"/>
              <a:t>dům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636256"/>
            <a:ext cx="4040188" cy="302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Nerudův hrob - Vyšehrad</a:t>
            </a:r>
            <a:endParaRPr lang="cs-CZ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9953" y="2174875"/>
            <a:ext cx="2951918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3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Nerudovy lásky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Jan Neruda se nikdy </a:t>
            </a:r>
            <a:r>
              <a:rPr lang="cs-CZ" dirty="0" smtClean="0"/>
              <a:t>neoženil</a:t>
            </a:r>
          </a:p>
          <a:p>
            <a:pPr marL="0" indent="0">
              <a:buNone/>
            </a:pPr>
            <a:r>
              <a:rPr lang="cs-CZ" dirty="0" smtClean="0"/>
              <a:t>Anna </a:t>
            </a:r>
            <a:r>
              <a:rPr lang="cs-CZ" dirty="0"/>
              <a:t>Holinová byla jeho celoživotní láska, věnoval jí řadu svých básní, ostatní ji nazývají věčnou Nerudovou nevěstou. </a:t>
            </a:r>
          </a:p>
          <a:p>
            <a:pPr marL="0" indent="0">
              <a:buNone/>
            </a:pPr>
            <a:r>
              <a:rPr lang="cs-CZ" dirty="0"/>
              <a:t>Později se Neruda </a:t>
            </a:r>
            <a:r>
              <a:rPr lang="cs-CZ" dirty="0" smtClean="0"/>
              <a:t>zamiloval</a:t>
            </a:r>
            <a:r>
              <a:rPr lang="cs-CZ" dirty="0"/>
              <a:t>, </a:t>
            </a:r>
            <a:r>
              <a:rPr lang="cs-CZ" dirty="0" smtClean="0"/>
              <a:t>do </a:t>
            </a:r>
            <a:r>
              <a:rPr lang="cs-CZ" dirty="0"/>
              <a:t>patnáctileté dívky Terezie </a:t>
            </a:r>
            <a:r>
              <a:rPr lang="cs-CZ" dirty="0" smtClean="0"/>
              <a:t>Macháčkové. </a:t>
            </a:r>
            <a:r>
              <a:rPr lang="cs-CZ" dirty="0"/>
              <a:t>První milostný dopis </a:t>
            </a:r>
            <a:r>
              <a:rPr lang="cs-CZ" dirty="0" smtClean="0"/>
              <a:t>se jí odvážil </a:t>
            </a:r>
            <a:r>
              <a:rPr lang="cs-CZ" dirty="0"/>
              <a:t>poslat až o tři roky později, </a:t>
            </a:r>
            <a:r>
              <a:rPr lang="cs-CZ" dirty="0" smtClean="0"/>
              <a:t>tehdy ale byla Terezie nemocná</a:t>
            </a:r>
            <a:r>
              <a:rPr lang="cs-CZ" dirty="0"/>
              <a:t> </a:t>
            </a:r>
            <a:r>
              <a:rPr lang="cs-CZ" dirty="0" smtClean="0"/>
              <a:t>(tuberkulóza) – brzy Terezie zemřela.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90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5370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cs-CZ" sz="2800" dirty="0" smtClean="0"/>
              <a:t>zakladatel českého </a:t>
            </a:r>
            <a:r>
              <a:rPr lang="cs-CZ" sz="2800" b="1" dirty="0" smtClean="0"/>
              <a:t>fejetonu </a:t>
            </a:r>
            <a:r>
              <a:rPr lang="cs-CZ" sz="2800" dirty="0" smtClean="0"/>
              <a:t>(z fr.</a:t>
            </a:r>
            <a:r>
              <a:rPr lang="cs-CZ" sz="2800" i="1" dirty="0" smtClean="0"/>
              <a:t>= lístek</a:t>
            </a:r>
            <a:r>
              <a:rPr lang="cs-CZ" sz="2800" dirty="0" smtClean="0"/>
              <a:t>), </a:t>
            </a:r>
            <a:r>
              <a:rPr lang="cs-CZ" sz="2800" b="1" dirty="0" smtClean="0"/>
              <a:t>poznámka pod čarou</a:t>
            </a:r>
            <a:r>
              <a:rPr lang="cs-CZ" sz="2800" dirty="0" smtClean="0"/>
              <a:t>, tzv. </a:t>
            </a:r>
            <a:r>
              <a:rPr lang="cs-CZ" sz="2800" b="1" i="1" dirty="0" smtClean="0"/>
              <a:t>podčárník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cs-CZ" sz="2800" dirty="0" smtClean="0"/>
              <a:t>vtipně zpracovává zajímavé téma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cs-CZ" sz="2800" dirty="0" smtClean="0"/>
              <a:t>ukazuje všední věci v novém světle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800" dirty="0"/>
              <a:t>často podepisované rovnostranným trojúhelníkem</a:t>
            </a:r>
            <a:endParaRPr lang="cs-CZ" sz="2800" b="1" dirty="0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3203575" y="260350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3200" b="1">
                <a:solidFill>
                  <a:srgbClr val="FF0000"/>
                </a:solidFill>
              </a:rPr>
              <a:t>Novinář</a:t>
            </a:r>
          </a:p>
        </p:txBody>
      </p:sp>
    </p:spTree>
    <p:extLst>
      <p:ext uri="{BB962C8B-B14F-4D97-AF65-F5344CB8AC3E}">
        <p14:creationId xmlns:p14="http://schemas.microsoft.com/office/powerpoint/2010/main" val="14461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cs-CZ" sz="2000" i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i="1" dirty="0" smtClean="0">
                <a:solidFill>
                  <a:srgbClr val="FF3300"/>
                </a:solidFill>
              </a:rPr>
              <a:t>Povídky malostranské</a:t>
            </a:r>
            <a:r>
              <a:rPr lang="cs-CZ" dirty="0" smtClean="0"/>
              <a:t> (1878) – obraz Malé Strany před rokem 1848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dirty="0" smtClean="0"/>
              <a:t>například: </a:t>
            </a:r>
            <a:r>
              <a:rPr lang="cs-CZ" i="1" dirty="0" smtClean="0"/>
              <a:t>Hastrman, Doktor Kazisvět, Týden v tichém domě, Figurky, Jak si pan Vorel nakouřil pěnovku, Přivedla žebráka na mizinu</a:t>
            </a:r>
            <a:endParaRPr lang="cs-CZ" dirty="0" smtClean="0"/>
          </a:p>
          <a:p>
            <a:pPr marL="0" lvl="0" indent="0">
              <a:buNone/>
            </a:pPr>
            <a:r>
              <a:rPr lang="cs-CZ" sz="2800" i="1" u="sng" dirty="0" smtClean="0">
                <a:hlinkClick r:id="rId2" tooltip="Trhani"/>
              </a:rPr>
              <a:t>Trhani</a:t>
            </a:r>
            <a:r>
              <a:rPr lang="cs-CZ" sz="2800" dirty="0"/>
              <a:t> – román o dělnících na železnici.</a:t>
            </a:r>
          </a:p>
          <a:p>
            <a:pPr marL="0" lvl="0" indent="0">
              <a:buNone/>
            </a:pPr>
            <a:r>
              <a:rPr lang="cs-CZ" sz="2800" i="1" dirty="0">
                <a:solidFill>
                  <a:srgbClr val="FF0000"/>
                </a:solidFill>
              </a:rPr>
              <a:t>Pražské obrázky</a:t>
            </a:r>
            <a:r>
              <a:rPr lang="cs-CZ" sz="2800" dirty="0"/>
              <a:t> – zachycují život chudých.</a:t>
            </a:r>
          </a:p>
          <a:p>
            <a:pPr marL="0" indent="0">
              <a:buNone/>
            </a:pPr>
            <a:r>
              <a:rPr lang="cs-CZ" sz="2800" i="1" dirty="0">
                <a:solidFill>
                  <a:srgbClr val="FF0000"/>
                </a:solidFill>
              </a:rPr>
              <a:t>Pařížské obrázky </a:t>
            </a:r>
            <a:r>
              <a:rPr lang="cs-CZ" sz="2800" i="1" dirty="0" smtClean="0"/>
              <a:t>- později </a:t>
            </a:r>
            <a:r>
              <a:rPr lang="cs-CZ" sz="2800" i="1" dirty="0"/>
              <a:t>přejmenované na Menší cesty</a:t>
            </a:r>
            <a:endParaRPr lang="cs-CZ" sz="2800" dirty="0" smtClean="0"/>
          </a:p>
          <a:p>
            <a:pPr eaLnBrk="1" hangingPunct="1">
              <a:lnSpc>
                <a:spcPct val="90000"/>
              </a:lnSpc>
            </a:pPr>
            <a:endParaRPr lang="cs-CZ" sz="2000" dirty="0" smtClean="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97113" y="60150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sz="1800" b="1" i="1"/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3276600" y="333375"/>
            <a:ext cx="1943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3200" b="1" dirty="0" smtClean="0">
                <a:solidFill>
                  <a:srgbClr val="FF0000"/>
                </a:solidFill>
              </a:rPr>
              <a:t>Próza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nodeType="after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11188" y="1268413"/>
            <a:ext cx="795655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3200" b="1" dirty="0" smtClean="0"/>
              <a:t>Hřbitovní </a:t>
            </a:r>
            <a:r>
              <a:rPr lang="cs-CZ" sz="3200" b="1" dirty="0"/>
              <a:t>kvítí </a:t>
            </a:r>
            <a:endParaRPr lang="cs-CZ" sz="3200" b="1" dirty="0" smtClean="0"/>
          </a:p>
          <a:p>
            <a:r>
              <a:rPr lang="cs-CZ" sz="3200" b="1" dirty="0" smtClean="0"/>
              <a:t>Knihy veršů</a:t>
            </a:r>
          </a:p>
          <a:p>
            <a:pPr>
              <a:buClr>
                <a:schemeClr val="tx1"/>
              </a:buClr>
            </a:pPr>
            <a:r>
              <a:rPr lang="cs-CZ" sz="3200" b="1" dirty="0" smtClean="0"/>
              <a:t>Písně </a:t>
            </a:r>
            <a:r>
              <a:rPr lang="cs-CZ" sz="3200" b="1" dirty="0"/>
              <a:t>kosmické </a:t>
            </a:r>
            <a:endParaRPr lang="cs-CZ" sz="3200" b="1" dirty="0" smtClean="0"/>
          </a:p>
          <a:p>
            <a:pPr>
              <a:buClr>
                <a:schemeClr val="tx1"/>
              </a:buClr>
            </a:pPr>
            <a:r>
              <a:rPr lang="cs-CZ" sz="3200" b="1" dirty="0" smtClean="0"/>
              <a:t>Balady </a:t>
            </a:r>
            <a:r>
              <a:rPr lang="cs-CZ" sz="3200" b="1" dirty="0"/>
              <a:t>a </a:t>
            </a:r>
            <a:r>
              <a:rPr lang="cs-CZ" sz="3200" b="1" dirty="0" smtClean="0"/>
              <a:t>romance</a:t>
            </a:r>
          </a:p>
          <a:p>
            <a:pPr>
              <a:buClr>
                <a:schemeClr val="tx1"/>
              </a:buClr>
            </a:pPr>
            <a:r>
              <a:rPr lang="cs-CZ" sz="3200" b="1" dirty="0" smtClean="0"/>
              <a:t>Prosté motivy </a:t>
            </a:r>
          </a:p>
          <a:p>
            <a:pPr>
              <a:buClr>
                <a:schemeClr val="tx1"/>
              </a:buClr>
            </a:pPr>
            <a:r>
              <a:rPr lang="cs-CZ" sz="3200" b="1" dirty="0" smtClean="0"/>
              <a:t>Zpěvy páteční</a:t>
            </a:r>
            <a:endParaRPr lang="cs-CZ" sz="3200" b="1" dirty="0"/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3419475" y="404813"/>
            <a:ext cx="158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3200" b="1" dirty="0" smtClean="0">
                <a:solidFill>
                  <a:srgbClr val="FF0000"/>
                </a:solidFill>
              </a:rPr>
              <a:t>Poezie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9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08038" y="56086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sz="1800" b="1" i="1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-5797550" y="3567113"/>
            <a:ext cx="1843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cs-CZ" sz="180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-5581650" y="3783013"/>
            <a:ext cx="1843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cs-CZ" sz="18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143750" y="6186488"/>
            <a:ext cx="6080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/>
              <a:t>Obr. </a:t>
            </a:r>
            <a:r>
              <a:rPr lang="en-US"/>
              <a:t>7</a:t>
            </a:r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2188" y="404664"/>
            <a:ext cx="7180212" cy="69574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Ukázky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b="1" dirty="0" smtClean="0"/>
              <a:t>Balady a romance</a:t>
            </a:r>
            <a:endParaRPr lang="cs-CZ" b="1" dirty="0"/>
          </a:p>
          <a:p>
            <a:pPr marL="0" lvl="0" indent="0">
              <a:spcBef>
                <a:spcPts val="0"/>
              </a:spcBef>
              <a:buNone/>
            </a:pPr>
            <a:r>
              <a:rPr lang="cs-CZ" sz="2400" dirty="0">
                <a:hlinkClick r:id="rId2"/>
              </a:rPr>
              <a:t>http://www.rozhlas.cz/ctenarskydenik/dila/_zprava/759706</a:t>
            </a:r>
            <a:endParaRPr lang="cs-CZ" sz="2400" dirty="0"/>
          </a:p>
          <a:p>
            <a:pPr marL="0" lvl="0" indent="0">
              <a:spcBef>
                <a:spcPts val="0"/>
              </a:spcBef>
              <a:buNone/>
            </a:pPr>
            <a:endParaRPr lang="cs-CZ" dirty="0"/>
          </a:p>
          <a:p>
            <a:pPr marL="0" lvl="0" indent="0">
              <a:spcBef>
                <a:spcPts val="0"/>
              </a:spcBef>
              <a:buNone/>
            </a:pPr>
            <a:endParaRPr lang="cs-CZ" sz="2400" b="1" i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cs-CZ" b="1" dirty="0"/>
              <a:t>Povídky malostranské</a:t>
            </a:r>
          </a:p>
          <a:p>
            <a:pPr marL="0" indent="0">
              <a:buNone/>
            </a:pPr>
            <a:r>
              <a:rPr lang="cs-CZ" sz="2400" dirty="0" smtClean="0">
                <a:hlinkClick r:id="rId3"/>
              </a:rPr>
              <a:t>http</a:t>
            </a:r>
            <a:r>
              <a:rPr lang="cs-CZ" sz="2400" dirty="0">
                <a:hlinkClick r:id="rId3"/>
              </a:rPr>
              <a:t>://www.rozhlas.cz/ctenarskydenik/dila/_</a:t>
            </a:r>
            <a:r>
              <a:rPr lang="cs-CZ" sz="2400" dirty="0" smtClean="0">
                <a:hlinkClick r:id="rId3"/>
              </a:rPr>
              <a:t>zprava/485979</a:t>
            </a:r>
            <a:endParaRPr lang="cs-CZ" sz="24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36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lvové </a:t>
            </a:r>
            <a:r>
              <a:rPr lang="cs-CZ" dirty="0" err="1" smtClean="0"/>
              <a:t>bijem</a:t>
            </a:r>
            <a:r>
              <a:rPr lang="cs-CZ" dirty="0" smtClean="0"/>
              <a:t> </a:t>
            </a:r>
            <a:r>
              <a:rPr lang="cs-CZ" smtClean="0"/>
              <a:t>o mříže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>
                <a:hlinkClick r:id="rId2"/>
              </a:rPr>
              <a:t>http://www.ceskatelevize.cz/porady/10268377650-kralikova-citanka/210552116250006/video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rgbClr val="000000"/>
                </a:solidFill>
                <a:latin typeface="Verdana"/>
              </a:rPr>
              <a:t>Písně kosmické</a:t>
            </a:r>
          </a:p>
          <a:p>
            <a:r>
              <a:rPr lang="cs-CZ" dirty="0" smtClean="0">
                <a:solidFill>
                  <a:srgbClr val="000000"/>
                </a:solidFill>
                <a:latin typeface="Verdana"/>
              </a:rPr>
              <a:t>je </a:t>
            </a:r>
            <a:r>
              <a:rPr lang="cs-CZ" dirty="0">
                <a:solidFill>
                  <a:srgbClr val="000000"/>
                </a:solidFill>
                <a:latin typeface="Verdana"/>
              </a:rPr>
              <a:t>jak seriózním vylíčením vědeckých poznatků o nebeských tělesech, tak vyjádřením víry, že lidský duch překoná okovy, kterými mu „hrouda nohy </a:t>
            </a:r>
            <a:r>
              <a:rPr lang="cs-CZ" dirty="0" err="1">
                <a:solidFill>
                  <a:srgbClr val="000000"/>
                </a:solidFill>
                <a:latin typeface="Verdana"/>
              </a:rPr>
              <a:t>víže</a:t>
            </a:r>
            <a:r>
              <a:rPr lang="cs-CZ" dirty="0" smtClean="0">
                <a:solidFill>
                  <a:srgbClr val="000000"/>
                </a:solidFill>
                <a:latin typeface="Verdana"/>
              </a:rPr>
              <a:t>“ </a:t>
            </a:r>
          </a:p>
          <a:p>
            <a:r>
              <a:rPr lang="cs-CZ" dirty="0" smtClean="0">
                <a:solidFill>
                  <a:srgbClr val="000000"/>
                </a:solidFill>
                <a:latin typeface="Verdana"/>
              </a:rPr>
              <a:t>exemplář </a:t>
            </a:r>
            <a:r>
              <a:rPr lang="cs-CZ" dirty="0">
                <a:solidFill>
                  <a:srgbClr val="000000"/>
                </a:solidFill>
                <a:latin typeface="Verdana"/>
              </a:rPr>
              <a:t>této knihy poslán 11. května 2009 na symbolický „výlet“ do vesmíru na palubě </a:t>
            </a:r>
            <a:r>
              <a:rPr lang="cs-CZ">
                <a:solidFill>
                  <a:srgbClr val="000000"/>
                </a:solidFill>
                <a:latin typeface="Verdana"/>
              </a:rPr>
              <a:t>raketoplánu </a:t>
            </a:r>
            <a:r>
              <a:rPr lang="cs-CZ" smtClean="0">
                <a:solidFill>
                  <a:srgbClr val="000000"/>
                </a:solidFill>
                <a:latin typeface="Verdana"/>
              </a:rPr>
              <a:t>Atlantis</a:t>
            </a:r>
            <a:r>
              <a:rPr lang="cs-CZ" dirty="0">
                <a:solidFill>
                  <a:srgbClr val="000000"/>
                </a:solidFill>
                <a:latin typeface="Verdana"/>
              </a:rPr>
              <a:t>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57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930</Words>
  <Application>Microsoft Office PowerPoint</Application>
  <PresentationFormat>Předvádění na obrazovce (4:3)</PresentationFormat>
  <Paragraphs>199</Paragraphs>
  <Slides>14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Motiv sady Office</vt:lpstr>
      <vt:lpstr>Jan Neruda</vt:lpstr>
      <vt:lpstr>Jan Neruda 1834-1891</vt:lpstr>
      <vt:lpstr>Jan Neruda</vt:lpstr>
      <vt:lpstr>Nerudovy lásky</vt:lpstr>
      <vt:lpstr>Prezentace aplikace PowerPoint</vt:lpstr>
      <vt:lpstr>Prezentace aplikace PowerPoint</vt:lpstr>
      <vt:lpstr>Prezentace aplikace PowerPoint</vt:lpstr>
      <vt:lpstr>Ukázky</vt:lpstr>
      <vt:lpstr>Jak lvové bijem o mříže</vt:lpstr>
      <vt:lpstr>Vzhůru již hlavu, národe </vt:lpstr>
      <vt:lpstr>Balada česká</vt:lpstr>
      <vt:lpstr>Před fortnou milosrdných Jan Neruda</vt:lpstr>
      <vt:lpstr>Prezentace aplikace PowerPoint</vt:lpstr>
      <vt:lpstr>Zdroje: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Beranová Eva , Mgr.</cp:lastModifiedBy>
  <cp:revision>24</cp:revision>
  <dcterms:modified xsi:type="dcterms:W3CDTF">2016-01-23T19:51:06Z</dcterms:modified>
</cp:coreProperties>
</file>